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9" r:id="rId4"/>
    <p:sldMasterId id="2147483661" r:id="rId5"/>
    <p:sldMasterId id="2147483717" r:id="rId6"/>
  </p:sldMasterIdLst>
  <p:notesMasterIdLst>
    <p:notesMasterId r:id="rId24"/>
  </p:notesMasterIdLst>
  <p:sldIdLst>
    <p:sldId id="256" r:id="rId7"/>
    <p:sldId id="1735" r:id="rId8"/>
    <p:sldId id="1715" r:id="rId9"/>
    <p:sldId id="1737" r:id="rId10"/>
    <p:sldId id="1749" r:id="rId11"/>
    <p:sldId id="1718" r:id="rId12"/>
    <p:sldId id="1720" r:id="rId13"/>
    <p:sldId id="1724" r:id="rId14"/>
    <p:sldId id="1739" r:id="rId15"/>
    <p:sldId id="1741" r:id="rId16"/>
    <p:sldId id="1747" r:id="rId17"/>
    <p:sldId id="1712" r:id="rId18"/>
    <p:sldId id="1732" r:id="rId19"/>
    <p:sldId id="1727" r:id="rId20"/>
    <p:sldId id="1743" r:id="rId21"/>
    <p:sldId id="1745" r:id="rId22"/>
    <p:sldId id="1746" r:id="rId2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1A3CBB-1F22-42A5-8970-B8DABDABBCBD}">
          <p14:sldIdLst>
            <p14:sldId id="256"/>
            <p14:sldId id="1735"/>
            <p14:sldId id="1715"/>
            <p14:sldId id="1737"/>
            <p14:sldId id="1749"/>
            <p14:sldId id="1718"/>
            <p14:sldId id="1720"/>
            <p14:sldId id="1724"/>
            <p14:sldId id="1739"/>
            <p14:sldId id="1741"/>
            <p14:sldId id="1747"/>
            <p14:sldId id="1712"/>
            <p14:sldId id="1732"/>
            <p14:sldId id="1727"/>
            <p14:sldId id="1743"/>
            <p14:sldId id="1745"/>
            <p14:sldId id="17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CF"/>
    <a:srgbClr val="0000EF"/>
    <a:srgbClr val="00FFFF"/>
    <a:srgbClr val="9CCA20"/>
    <a:srgbClr val="7A7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D9C4E-956B-4F32-56C1-01FD7DB0F4C8}" v="143" dt="2024-02-12T16:20:51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D8FE7-7CBA-450D-BF10-A3F473477C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D8FE7-7CBA-450D-BF10-A3F473477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41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145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355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73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57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85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245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467850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71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6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562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164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76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787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8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828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5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0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84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667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00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90DB09-EFF5-D4C6-F66D-E6A4B7EDC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5" r="82885"/>
          <a:stretch/>
        </p:blipFill>
        <p:spPr>
          <a:xfrm>
            <a:off x="580658" y="6216567"/>
            <a:ext cx="624973" cy="571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77FB7-DF0D-71CE-BEB0-E0D529D5A9CB}"/>
              </a:ext>
            </a:extLst>
          </p:cNvPr>
          <p:cNvSpPr txBox="1"/>
          <p:nvPr userDrawn="1"/>
        </p:nvSpPr>
        <p:spPr>
          <a:xfrm>
            <a:off x="7960859" y="631759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pic>
        <p:nvPicPr>
          <p:cNvPr id="11" name="Picture 10" descr="A black and gold logo&#10;&#10;Description automatically generated with medium confidence">
            <a:extLst>
              <a:ext uri="{FF2B5EF4-FFF2-40B4-BE49-F238E27FC236}">
                <a16:creationId xmlns:a16="http://schemas.microsoft.com/office/drawing/2014/main" id="{FC2F4485-EEC6-BE14-910C-24A42645C24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37" y="6211642"/>
            <a:ext cx="1390325" cy="6463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C54B66-7DC1-DB11-9749-0BACD41E678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32301" y="6400059"/>
            <a:ext cx="2998839" cy="2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3C717-D367-35CE-98D6-FF1A82C8A89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rcRect/>
          <a:stretch/>
        </p:blipFill>
        <p:spPr>
          <a:xfrm>
            <a:off x="0" y="840669"/>
            <a:ext cx="12192000" cy="59939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260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683731" y="1502670"/>
            <a:ext cx="1098264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 Impedance Measurement </a:t>
            </a:r>
            <a:br>
              <a:rPr lang="en-US" sz="4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Low Cost SDR VNA</a:t>
            </a:r>
            <a:br>
              <a:rPr lang="en-US"/>
            </a:b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ldNum" idx="12"/>
          </p:nvPr>
        </p:nvSpPr>
        <p:spPr>
          <a:xfrm>
            <a:off x="9867456" y="5761990"/>
            <a:ext cx="1516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58BBFC-87D2-5952-80C4-7F9908900573}"/>
              </a:ext>
            </a:extLst>
          </p:cNvPr>
          <p:cNvSpPr txBox="1">
            <a:spLocks/>
          </p:cNvSpPr>
          <p:nvPr/>
        </p:nvSpPr>
        <p:spPr>
          <a:xfrm>
            <a:off x="185559" y="2904067"/>
            <a:ext cx="12148324" cy="986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0">
              <a:latin typeface="Arial"/>
              <a:cs typeface="Arial"/>
            </a:endParaRPr>
          </a:p>
          <a:p>
            <a:r>
              <a:rPr lang="en-US" sz="12000" err="1">
                <a:latin typeface="Arial"/>
                <a:cs typeface="Arial"/>
              </a:rPr>
              <a:t>Shrinithi</a:t>
            </a:r>
            <a:r>
              <a:rPr lang="en-US" sz="12000">
                <a:latin typeface="Arial"/>
                <a:cs typeface="Arial"/>
              </a:rPr>
              <a:t> Venkatesan</a:t>
            </a:r>
          </a:p>
          <a:p>
            <a:r>
              <a:rPr lang="en-US" sz="12000">
                <a:latin typeface="Arial"/>
                <a:cs typeface="Arial"/>
              </a:rPr>
              <a:t>Adinath Phene</a:t>
            </a:r>
          </a:p>
          <a:p>
            <a:endParaRPr lang="en-US">
              <a:latin typeface="Arial"/>
              <a:cs typeface="Arial"/>
            </a:endParaRPr>
          </a:p>
          <a:p>
            <a:endParaRPr lang="en-US" sz="2000">
              <a:latin typeface="Arial"/>
              <a:cs typeface="Arial"/>
            </a:endParaRPr>
          </a:p>
          <a:p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5D019-C91B-47F3-B30D-2140A7E9595D}"/>
              </a:ext>
            </a:extLst>
          </p:cNvPr>
          <p:cNvSpPr txBox="1">
            <a:spLocks/>
          </p:cNvSpPr>
          <p:nvPr/>
        </p:nvSpPr>
        <p:spPr>
          <a:xfrm>
            <a:off x="185559" y="4775787"/>
            <a:ext cx="12148324" cy="986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February 13, 2024</a:t>
            </a:r>
          </a:p>
          <a:p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34B14A-BA2F-A73E-A6A5-0A41C2D7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7" y="1045074"/>
            <a:ext cx="5843833" cy="42523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dirty="0" smtClean="0"/>
              <a:t>10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241203" y="227825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Lowest Impedance Measured by SDR VNA </a:t>
            </a:r>
            <a:br>
              <a:rPr lang="en-US"/>
            </a:b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0AEFA6-AC36-08B7-6FE8-FD754C5B7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3351"/>
              </p:ext>
            </p:extLst>
          </p:nvPr>
        </p:nvGraphicFramePr>
        <p:xfrm>
          <a:off x="6312746" y="2872135"/>
          <a:ext cx="5210387" cy="2103120"/>
        </p:xfrm>
        <a:graphic>
          <a:graphicData uri="http://schemas.openxmlformats.org/drawingml/2006/table">
            <a:tbl>
              <a:tblPr/>
              <a:tblGrid>
                <a:gridCol w="2136987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1617133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Resistor Structures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Modeled </a:t>
                      </a:r>
                    </a:p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 </a:t>
                      </a:r>
                    </a:p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mOhm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Modeled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ESL 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Zero Ohm Jumper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Solder Blob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18266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Noise Floor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0.00025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455594"/>
                  </a:ext>
                </a:extLst>
              </a:tr>
            </a:tbl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02965459-A359-85B0-6E18-DDAED954EF65}"/>
              </a:ext>
            </a:extLst>
          </p:cNvPr>
          <p:cNvSpPr txBox="1"/>
          <p:nvPr/>
        </p:nvSpPr>
        <p:spPr>
          <a:xfrm>
            <a:off x="6210316" y="5035046"/>
            <a:ext cx="5415246" cy="16209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 b="1" dirty="0">
                <a:latin typeface="Arial"/>
                <a:cs typeface="Arial"/>
              </a:rPr>
              <a:t>Noise Floor Resistance: 0.15 </a:t>
            </a:r>
            <a:r>
              <a:rPr lang="en-US" sz="2000" b="1" dirty="0" err="1">
                <a:latin typeface="Arial"/>
                <a:cs typeface="Arial"/>
              </a:rPr>
              <a:t>mohm</a:t>
            </a:r>
            <a:r>
              <a:rPr lang="en-US" sz="2000" b="1" dirty="0">
                <a:latin typeface="Arial"/>
                <a:cs typeface="Arial"/>
              </a:rPr>
              <a:t>    Noise Floor Inductance: 0.25 pH</a:t>
            </a:r>
            <a:endParaRPr lang="en-US" sz="2000" dirty="0">
              <a:latin typeface="Arial"/>
              <a:cs typeface="Arial"/>
            </a:endParaRP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 b="1" dirty="0">
                <a:latin typeface="Arial"/>
                <a:cs typeface="Arial"/>
              </a:rPr>
              <a:t> </a:t>
            </a:r>
            <a:endParaRPr lang="en-US" sz="2600" dirty="0">
              <a:cs typeface="Calibri"/>
            </a:endParaRPr>
          </a:p>
          <a:p>
            <a:endParaRPr lang="en-US" sz="2600" dirty="0">
              <a:cs typeface="Calibri"/>
            </a:endParaRPr>
          </a:p>
        </p:txBody>
      </p:sp>
      <p:pic>
        <p:nvPicPr>
          <p:cNvPr id="13" name="Picture 12" descr="A metal object with holes in it&#10;&#10;Description automatically generated">
            <a:extLst>
              <a:ext uri="{FF2B5EF4-FFF2-40B4-BE49-F238E27FC236}">
                <a16:creationId xmlns:a16="http://schemas.microsoft.com/office/drawing/2014/main" id="{6F7E5827-2AA7-44D2-7A5C-88EF4F63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97" y="1045489"/>
            <a:ext cx="1697519" cy="5617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0E414F-7808-C3DA-7C1F-560F8045C314}"/>
              </a:ext>
            </a:extLst>
          </p:cNvPr>
          <p:cNvSpPr txBox="1"/>
          <p:nvPr/>
        </p:nvSpPr>
        <p:spPr>
          <a:xfrm>
            <a:off x="9795397" y="1681519"/>
            <a:ext cx="169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Solder Blob</a:t>
            </a:r>
            <a:endParaRPr lang="en-US" sz="18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960A8-CBCC-44EA-2BA3-A5404C631D77}"/>
              </a:ext>
            </a:extLst>
          </p:cNvPr>
          <p:cNvSpPr txBox="1"/>
          <p:nvPr/>
        </p:nvSpPr>
        <p:spPr>
          <a:xfrm>
            <a:off x="9795396" y="1944052"/>
            <a:ext cx="1697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(Made wide &amp; thick to have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Low R &amp; L)</a:t>
            </a:r>
            <a:endParaRPr 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B62B32-50DA-0FDB-2CAD-C99768753306}"/>
              </a:ext>
            </a:extLst>
          </p:cNvPr>
          <p:cNvSpPr txBox="1"/>
          <p:nvPr/>
        </p:nvSpPr>
        <p:spPr>
          <a:xfrm>
            <a:off x="241203" y="5337786"/>
            <a:ext cx="5821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Lowest Impedance measured by the SDR VNA is the Noise Floor. 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6A02F-92E8-1B61-A711-6ECB1F5DAC66}"/>
              </a:ext>
            </a:extLst>
          </p:cNvPr>
          <p:cNvSpPr txBox="1"/>
          <p:nvPr/>
        </p:nvSpPr>
        <p:spPr>
          <a:xfrm>
            <a:off x="1115609" y="2818590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Zero Ohm Jumper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E72A2-3B04-F69E-6DF9-8FAEE2EC1003}"/>
              </a:ext>
            </a:extLst>
          </p:cNvPr>
          <p:cNvSpPr txBox="1"/>
          <p:nvPr/>
        </p:nvSpPr>
        <p:spPr>
          <a:xfrm>
            <a:off x="3506398" y="3582249"/>
            <a:ext cx="1989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Noise Floor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58F1C-4638-CCCB-B332-9C0F9B6F9315}"/>
              </a:ext>
            </a:extLst>
          </p:cNvPr>
          <p:cNvSpPr txBox="1"/>
          <p:nvPr/>
        </p:nvSpPr>
        <p:spPr>
          <a:xfrm>
            <a:off x="2074307" y="1224463"/>
            <a:ext cx="2785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Impedance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&amp;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26DC8-4D88-4EF6-C941-A78D55AC82B2}"/>
              </a:ext>
            </a:extLst>
          </p:cNvPr>
          <p:cNvSpPr txBox="1"/>
          <p:nvPr/>
        </p:nvSpPr>
        <p:spPr>
          <a:xfrm>
            <a:off x="2074307" y="1770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Simulated Impedance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81A5BD-DFBA-2551-09E5-FAC0C3400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46" y="1045074"/>
            <a:ext cx="3265904" cy="167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76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3" y="1089212"/>
            <a:ext cx="11530781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The 2-port method can eliminate the artifacts associated with contact impedance of the probes or fixturing to the DUT. </a:t>
            </a:r>
          </a:p>
          <a:p>
            <a:r>
              <a:rPr lang="en-US" sz="2400" dirty="0">
                <a:latin typeface="Arial"/>
                <a:cs typeface="Arial"/>
              </a:rPr>
              <a:t>2- Port Method is a low-cost and reliable method for Low Z Measurement.</a:t>
            </a:r>
          </a:p>
          <a:p>
            <a:r>
              <a:rPr lang="en-US" sz="2400" dirty="0">
                <a:latin typeface="Arial"/>
                <a:cs typeface="Arial"/>
              </a:rPr>
              <a:t>First </a:t>
            </a:r>
            <a:r>
              <a:rPr lang="en-US" sz="2400">
                <a:latin typeface="Arial"/>
                <a:cs typeface="Arial"/>
              </a:rPr>
              <a:t>order RL </a:t>
            </a:r>
            <a:r>
              <a:rPr lang="en-US" sz="2400" dirty="0">
                <a:latin typeface="Arial"/>
                <a:cs typeface="Arial"/>
              </a:rPr>
              <a:t>models can be used to hack the impedances measured with the 2-port method to correlate measured &amp; simulated data.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/>
                <a:cs typeface="Arial"/>
              </a:rPr>
              <a:t>SDR VNA can measure resistances &amp; inductances in the </a:t>
            </a:r>
            <a:r>
              <a:rPr lang="en-US" sz="2400" dirty="0" err="1">
                <a:latin typeface="Arial"/>
                <a:cs typeface="Arial"/>
              </a:rPr>
              <a:t>mOhm</a:t>
            </a:r>
            <a:r>
              <a:rPr lang="en-US" sz="2400" dirty="0">
                <a:latin typeface="Arial"/>
                <a:cs typeface="Arial"/>
              </a:rPr>
              <a:t> and pH range respectively.</a:t>
            </a:r>
          </a:p>
          <a:p>
            <a:r>
              <a:rPr lang="en-US" sz="2400" dirty="0">
                <a:latin typeface="Arial"/>
                <a:cs typeface="Arial"/>
              </a:rPr>
              <a:t>ESL of components depends on their footprint.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b="1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11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36753" y="242306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Takeaways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895"/>
            <a:ext cx="10515600" cy="19462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13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36753" y="269444"/>
            <a:ext cx="11855246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3700"/>
              <a:t>RLC Equivalent Z for an SMT MLCC </a:t>
            </a:r>
            <a:br>
              <a:rPr lang="en-US"/>
            </a:br>
            <a:endParaRPr lang="en-US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B17BCCD8-E78E-DCFC-4B83-F13E45E2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3" y="963562"/>
            <a:ext cx="3874802" cy="4845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metal plate with red paint on it&#10;&#10;Description automatically generated">
            <a:extLst>
              <a:ext uri="{FF2B5EF4-FFF2-40B4-BE49-F238E27FC236}">
                <a16:creationId xmlns:a16="http://schemas.microsoft.com/office/drawing/2014/main" id="{72DBD4C4-6105-556F-482E-2D415E8E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37" y="961995"/>
            <a:ext cx="4939487" cy="15625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C4231-D25E-0E3F-4D42-56E2E578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37" y="2735317"/>
            <a:ext cx="4939487" cy="3076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9E324A2E-C0C2-2221-1D33-9FCACDFF47D6}"/>
              </a:ext>
            </a:extLst>
          </p:cNvPr>
          <p:cNvSpPr txBox="1"/>
          <p:nvPr/>
        </p:nvSpPr>
        <p:spPr>
          <a:xfrm>
            <a:off x="9446927" y="954866"/>
            <a:ext cx="2351889" cy="22801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uF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SMT MLCC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Breakout Board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>
              <a:cs typeface="Calibri"/>
            </a:endParaRPr>
          </a:p>
          <a:p>
            <a:endParaRPr lang="en-US" sz="2600">
              <a:cs typeface="Calibri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3EF8A04-31D5-AFD1-A863-A80EB8060974}"/>
              </a:ext>
            </a:extLst>
          </p:cNvPr>
          <p:cNvSpPr txBox="1"/>
          <p:nvPr/>
        </p:nvSpPr>
        <p:spPr>
          <a:xfrm>
            <a:off x="9446927" y="2732758"/>
            <a:ext cx="2534866" cy="21133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Plotting Measured Impedance in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Qucs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spcAft>
                <a:spcPts val="300"/>
              </a:spcAft>
            </a:pP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>
              <a:cs typeface="Calibri"/>
            </a:endParaRPr>
          </a:p>
          <a:p>
            <a:endParaRPr lang="en-US" sz="2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42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14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32948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Reduced Inductance of MLCC – X2Y</a:t>
            </a:r>
            <a:br>
              <a:rPr lang="en-US"/>
            </a:b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25AE58-EA71-44C1-EF40-5001DBCA6F78}"/>
              </a:ext>
            </a:extLst>
          </p:cNvPr>
          <p:cNvGraphicFramePr>
            <a:graphicFrameLocks noGrp="1"/>
          </p:cNvGraphicFramePr>
          <p:nvPr/>
        </p:nvGraphicFramePr>
        <p:xfrm>
          <a:off x="6895738" y="1089212"/>
          <a:ext cx="5048612" cy="1516380"/>
        </p:xfrm>
        <a:graphic>
          <a:graphicData uri="http://schemas.openxmlformats.org/drawingml/2006/table">
            <a:tbl>
              <a:tblPr/>
              <a:tblGrid>
                <a:gridCol w="1686287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6927402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Structure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ESR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mOhm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ESL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uF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Multiple Vias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1.225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3979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X2Y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9.63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68595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8214094-67A2-3BB1-FD5C-007F5822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6" y="1078735"/>
            <a:ext cx="6252944" cy="47305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1BD6D7-E325-53D2-9E7F-A81DC5321D6B}"/>
              </a:ext>
            </a:extLst>
          </p:cNvPr>
          <p:cNvSpPr txBox="1"/>
          <p:nvPr/>
        </p:nvSpPr>
        <p:spPr>
          <a:xfrm>
            <a:off x="3592240" y="1506956"/>
            <a:ext cx="2837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Impedance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CD71D-25A2-4C41-6AD0-ED3A9AA62D5B}"/>
              </a:ext>
            </a:extLst>
          </p:cNvPr>
          <p:cNvSpPr txBox="1"/>
          <p:nvPr/>
        </p:nvSpPr>
        <p:spPr>
          <a:xfrm>
            <a:off x="3592240" y="1176093"/>
            <a:ext cx="2985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Impedance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39D63-63B7-456F-1776-DBA18DD50D8E}"/>
              </a:ext>
            </a:extLst>
          </p:cNvPr>
          <p:cNvSpPr txBox="1"/>
          <p:nvPr/>
        </p:nvSpPr>
        <p:spPr>
          <a:xfrm>
            <a:off x="2766483" y="2102285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Multiple Vias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575AB-ED71-3C7C-5F04-1D1ACEF55A2E}"/>
              </a:ext>
            </a:extLst>
          </p:cNvPr>
          <p:cNvSpPr txBox="1"/>
          <p:nvPr/>
        </p:nvSpPr>
        <p:spPr>
          <a:xfrm>
            <a:off x="1043773" y="2593857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X2Y Capacitor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7B2F6-1CCC-80C8-3D1D-FFF462403D40}"/>
              </a:ext>
            </a:extLst>
          </p:cNvPr>
          <p:cNvCxnSpPr>
            <a:cxnSpLocks/>
          </p:cNvCxnSpPr>
          <p:nvPr/>
        </p:nvCxnSpPr>
        <p:spPr>
          <a:xfrm flipV="1">
            <a:off x="1876425" y="2132933"/>
            <a:ext cx="0" cy="545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4E4930-2A27-DBDD-CF78-C195AD9E7454}"/>
              </a:ext>
            </a:extLst>
          </p:cNvPr>
          <p:cNvCxnSpPr>
            <a:cxnSpLocks/>
          </p:cNvCxnSpPr>
          <p:nvPr/>
        </p:nvCxnSpPr>
        <p:spPr>
          <a:xfrm>
            <a:off x="3568522" y="2393759"/>
            <a:ext cx="0" cy="569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96B2DDA-6138-0042-70BD-37FDF2560D8F}"/>
              </a:ext>
            </a:extLst>
          </p:cNvPr>
          <p:cNvSpPr txBox="1"/>
          <p:nvPr/>
        </p:nvSpPr>
        <p:spPr>
          <a:xfrm>
            <a:off x="4541556" y="4265644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X2Y Capacitor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CBD77-E371-B86B-CE8E-120B8FF5B3A3}"/>
              </a:ext>
            </a:extLst>
          </p:cNvPr>
          <p:cNvSpPr txBox="1"/>
          <p:nvPr/>
        </p:nvSpPr>
        <p:spPr>
          <a:xfrm>
            <a:off x="1345689" y="4283168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Multiple Vias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AD7A1D5F-E72E-30AF-1676-887CF337D2D0}"/>
              </a:ext>
            </a:extLst>
          </p:cNvPr>
          <p:cNvSpPr txBox="1"/>
          <p:nvPr/>
        </p:nvSpPr>
        <p:spPr>
          <a:xfrm>
            <a:off x="6818922" y="2605592"/>
            <a:ext cx="5048612" cy="39857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X2Y capacitors have a much lower inductance than Multiple Vias structure.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There is a reduction of a factor of 2 in ESL.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This translates into a reduction in the impedance at high frequency by a factor of 2 and could enable a parts count reduction by a factor of 2 as well.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600">
                <a:cs typeface="Calibri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>
              <a:cs typeface="Calibri"/>
            </a:endParaRPr>
          </a:p>
          <a:p>
            <a:endParaRPr lang="en-US" sz="260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1BA1A-DD0B-707C-39BF-9BF0C4C4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39" y="4652500"/>
            <a:ext cx="2172933" cy="701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C694D5-3C07-FBDF-31FA-09A3E925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83" y="4652501"/>
            <a:ext cx="2172933" cy="6985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8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7379" y="5794299"/>
            <a:ext cx="699083" cy="365125"/>
          </a:xfrm>
        </p:spPr>
        <p:txBody>
          <a:bodyPr/>
          <a:lstStyle/>
          <a:p>
            <a:fld id="{028CE896-619B-44F9-BE7F-139D1400166E}" type="slidenum">
              <a:rPr lang="en-US" smtClean="0"/>
              <a:t>15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125650"/>
            <a:ext cx="11867534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RLC Equivalent Z for Electrolytic &amp; Tantalum Capacitors</a:t>
            </a:r>
            <a:br>
              <a:rPr lang="en-US"/>
            </a:br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41BEF5-3558-8A62-0D15-1EC1C5B731B3}"/>
              </a:ext>
            </a:extLst>
          </p:cNvPr>
          <p:cNvGraphicFramePr>
            <a:graphicFrameLocks noGrp="1"/>
          </p:cNvGraphicFramePr>
          <p:nvPr/>
        </p:nvGraphicFramePr>
        <p:xfrm>
          <a:off x="6861305" y="1060602"/>
          <a:ext cx="5048612" cy="2834640"/>
        </p:xfrm>
        <a:graphic>
          <a:graphicData uri="http://schemas.openxmlformats.org/drawingml/2006/table">
            <a:tbl>
              <a:tblPr/>
              <a:tblGrid>
                <a:gridCol w="1829162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46927402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/>
                        <a:t>Rated Capacitance </a:t>
                      </a:r>
                    </a:p>
                    <a:p>
                      <a:pPr algn="ctr" fontAlgn="base"/>
                      <a:r>
                        <a:rPr lang="en-US" b="1"/>
                        <a:t>(in </a:t>
                      </a:r>
                      <a:r>
                        <a:rPr lang="en-US" b="1" err="1"/>
                        <a:t>uF</a:t>
                      </a:r>
                      <a:r>
                        <a:rPr lang="en-US" b="1"/>
                        <a:t>)​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/>
                        <a:t>ESR </a:t>
                      </a:r>
                    </a:p>
                    <a:p>
                      <a:pPr algn="ctr" fontAlgn="base"/>
                      <a:r>
                        <a:rPr lang="en-US" b="1"/>
                        <a:t>(in Ohm)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/>
                        <a:t>ESL </a:t>
                      </a:r>
                    </a:p>
                    <a:p>
                      <a:pPr algn="ctr" fontAlgn="base"/>
                      <a:r>
                        <a:rPr lang="en-US" b="1"/>
                        <a:t>(in </a:t>
                      </a:r>
                      <a:r>
                        <a:rPr lang="en-US" b="1" err="1"/>
                        <a:t>nH</a:t>
                      </a:r>
                      <a:r>
                        <a:rPr lang="en-US" b="1"/>
                        <a:t>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/>
                        <a:t>C </a:t>
                      </a:r>
                    </a:p>
                    <a:p>
                      <a:pPr algn="ctr" fontAlgn="base"/>
                      <a:r>
                        <a:rPr lang="en-US" b="1"/>
                        <a:t>(in </a:t>
                      </a:r>
                      <a:r>
                        <a:rPr lang="en-US" b="1" err="1"/>
                        <a:t>uF</a:t>
                      </a:r>
                      <a:r>
                        <a:rPr lang="en-US" b="1"/>
                        <a:t>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15 </a:t>
                      </a:r>
                    </a:p>
                    <a:p>
                      <a:pPr algn="ctr" fontAlgn="base"/>
                      <a:r>
                        <a:rPr lang="en-US"/>
                        <a:t>(SMT MLCC)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0.00366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0.75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13.2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68595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0.47 </a:t>
                      </a:r>
                    </a:p>
                    <a:p>
                      <a:pPr algn="ctr" fontAlgn="base"/>
                      <a:r>
                        <a:rPr lang="en-US"/>
                        <a:t>(Electrolytic)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4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8.4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0.39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07999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 2.2</a:t>
                      </a:r>
                    </a:p>
                    <a:p>
                      <a:pPr algn="ctr" fontAlgn="base"/>
                      <a:r>
                        <a:rPr lang="en-US"/>
                        <a:t> (Tantalum)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0.57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7.70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/>
                        <a:t>2.28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33C2D7-D80B-305E-1581-9D459DEA6CD2}"/>
              </a:ext>
            </a:extLst>
          </p:cNvPr>
          <p:cNvSpPr txBox="1"/>
          <p:nvPr/>
        </p:nvSpPr>
        <p:spPr>
          <a:xfrm>
            <a:off x="6861305" y="3895242"/>
            <a:ext cx="5115605" cy="227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This is the best match we can get with a first order simulated RLC model.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ESR for the SMT MLCC is much lower than the Electrolytic &amp; Tantalum Capacitors.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Electrolytic &amp; Tantalum Capacitors have a much higher ESL due to the leads.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0B11-2620-DCE9-9768-A7BEDC49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6" y="1063701"/>
            <a:ext cx="6339835" cy="47305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lose up of a tool&#10;&#10;Description automatically generated">
            <a:extLst>
              <a:ext uri="{FF2B5EF4-FFF2-40B4-BE49-F238E27FC236}">
                <a16:creationId xmlns:a16="http://schemas.microsoft.com/office/drawing/2014/main" id="{E978B2E4-FA49-42DA-EB72-C2C5EAC4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83" y="4287087"/>
            <a:ext cx="2220328" cy="7215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86ED6-0952-009C-C5E0-32178C8B5168}"/>
              </a:ext>
            </a:extLst>
          </p:cNvPr>
          <p:cNvSpPr txBox="1"/>
          <p:nvPr/>
        </p:nvSpPr>
        <p:spPr>
          <a:xfrm>
            <a:off x="3565541" y="1142084"/>
            <a:ext cx="2785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DFFE4-D4B3-FF81-8C87-6286B736AF35}"/>
              </a:ext>
            </a:extLst>
          </p:cNvPr>
          <p:cNvSpPr txBox="1"/>
          <p:nvPr/>
        </p:nvSpPr>
        <p:spPr>
          <a:xfrm>
            <a:off x="3574007" y="1422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Impedance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254BF-0FBF-9CE8-FB62-66074503A1F7}"/>
              </a:ext>
            </a:extLst>
          </p:cNvPr>
          <p:cNvSpPr txBox="1"/>
          <p:nvPr/>
        </p:nvSpPr>
        <p:spPr>
          <a:xfrm>
            <a:off x="3310466" y="2089214"/>
            <a:ext cx="278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Electrolytic Cap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DB846-8A5B-A4A3-795C-7EF20BF5A196}"/>
              </a:ext>
            </a:extLst>
          </p:cNvPr>
          <p:cNvSpPr txBox="1"/>
          <p:nvPr/>
        </p:nvSpPr>
        <p:spPr>
          <a:xfrm>
            <a:off x="5076840" y="3441107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SMT MLCC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36D0E-4B33-F4E5-6B0C-016C9167202F}"/>
              </a:ext>
            </a:extLst>
          </p:cNvPr>
          <p:cNvSpPr txBox="1"/>
          <p:nvPr/>
        </p:nvSpPr>
        <p:spPr>
          <a:xfrm>
            <a:off x="2973050" y="3132046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Tantalum Cap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72807-1C22-9D71-9B52-893CE4007007}"/>
              </a:ext>
            </a:extLst>
          </p:cNvPr>
          <p:cNvSpPr txBox="1"/>
          <p:nvPr/>
        </p:nvSpPr>
        <p:spPr>
          <a:xfrm>
            <a:off x="4182827" y="4954886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Tantalum Capacitor</a:t>
            </a:r>
          </a:p>
        </p:txBody>
      </p:sp>
      <p:pic>
        <p:nvPicPr>
          <p:cNvPr id="3" name="Picture 2" descr="A close up of some objects&#10;&#10;Description automatically generated">
            <a:extLst>
              <a:ext uri="{FF2B5EF4-FFF2-40B4-BE49-F238E27FC236}">
                <a16:creationId xmlns:a16="http://schemas.microsoft.com/office/drawing/2014/main" id="{468B6BCC-71C7-6930-66ED-7C780EC72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63" y="4243970"/>
            <a:ext cx="2218752" cy="7005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79A21-68BB-F136-D494-F17F9DC6E533}"/>
              </a:ext>
            </a:extLst>
          </p:cNvPr>
          <p:cNvSpPr txBox="1"/>
          <p:nvPr/>
        </p:nvSpPr>
        <p:spPr>
          <a:xfrm>
            <a:off x="927690" y="4954886"/>
            <a:ext cx="254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Electrolytic Capacitor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771A38-EFD6-0B39-34A7-14F0093EAC8D}"/>
              </a:ext>
            </a:extLst>
          </p:cNvPr>
          <p:cNvCxnSpPr>
            <a:cxnSpLocks/>
          </p:cNvCxnSpPr>
          <p:nvPr/>
        </p:nvCxnSpPr>
        <p:spPr>
          <a:xfrm flipV="1">
            <a:off x="5883309" y="3128602"/>
            <a:ext cx="0" cy="372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8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16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9323" y="226513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RLC Equivalent Z for an SMT MLCC</a:t>
            </a:r>
            <a:br>
              <a:rPr lang="en-US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5B224-8C0D-2EC3-B0AC-1327D60C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039" y="1089212"/>
            <a:ext cx="3129464" cy="24715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1E8BDC3-0EB0-0B0B-A10B-0812F4FC7BCF}"/>
              </a:ext>
            </a:extLst>
          </p:cNvPr>
          <p:cNvSpPr txBox="1"/>
          <p:nvPr/>
        </p:nvSpPr>
        <p:spPr>
          <a:xfrm>
            <a:off x="6932785" y="5067805"/>
            <a:ext cx="5059972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This simple RLC model is good enough to match the  impedance behavior of the real SMT MLCC component. 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45BE4-7461-AA6F-59C2-DEDF34B3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3" y="1089213"/>
            <a:ext cx="6407348" cy="47593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E28263-A7D8-34D8-19F1-A630FFAE439C}"/>
              </a:ext>
            </a:extLst>
          </p:cNvPr>
          <p:cNvGraphicFramePr>
            <a:graphicFrameLocks noGrp="1"/>
          </p:cNvGraphicFramePr>
          <p:nvPr/>
        </p:nvGraphicFramePr>
        <p:xfrm>
          <a:off x="7010039" y="3672692"/>
          <a:ext cx="5058137" cy="1402080"/>
        </p:xfrm>
        <a:graphic>
          <a:graphicData uri="http://schemas.openxmlformats.org/drawingml/2006/table">
            <a:tbl>
              <a:tblPr/>
              <a:tblGrid>
                <a:gridCol w="1791063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  <a:gridCol w="923924">
                  <a:extLst>
                    <a:ext uri="{9D8B030D-6E8A-4147-A177-3AD203B41FA5}">
                      <a16:colId xmlns:a16="http://schemas.microsoft.com/office/drawing/2014/main" val="146927402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Rated Capacitance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uF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 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ESR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mOhm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ESL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uF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​5  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13.2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674C08D4-3A83-C2DE-ABC9-ED19C5E2D1FC}"/>
              </a:ext>
            </a:extLst>
          </p:cNvPr>
          <p:cNvSpPr/>
          <p:nvPr/>
        </p:nvSpPr>
        <p:spPr>
          <a:xfrm>
            <a:off x="3481754" y="3828134"/>
            <a:ext cx="1125414" cy="82863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72017-A7BB-D4E2-D85C-5A337534DB11}"/>
              </a:ext>
            </a:extLst>
          </p:cNvPr>
          <p:cNvSpPr txBox="1"/>
          <p:nvPr/>
        </p:nvSpPr>
        <p:spPr>
          <a:xfrm>
            <a:off x="1351681" y="4589970"/>
            <a:ext cx="5153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ESL for SMT MLCC is extremely low &amp; this is the best match we can get using a first order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E0462-3533-83C0-CFB9-CE31FF3DE0DE}"/>
              </a:ext>
            </a:extLst>
          </p:cNvPr>
          <p:cNvSpPr txBox="1"/>
          <p:nvPr/>
        </p:nvSpPr>
        <p:spPr>
          <a:xfrm>
            <a:off x="1158253" y="15763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Impedance – SMT MLCC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551D0-AA28-C4FE-E51E-9439A8F9B377}"/>
              </a:ext>
            </a:extLst>
          </p:cNvPr>
          <p:cNvSpPr txBox="1"/>
          <p:nvPr/>
        </p:nvSpPr>
        <p:spPr>
          <a:xfrm>
            <a:off x="1158253" y="124551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Impedance – SMT MLCC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4EB82-5533-6160-913A-D7D0BD59489F}"/>
              </a:ext>
            </a:extLst>
          </p:cNvPr>
          <p:cNvSpPr txBox="1"/>
          <p:nvPr/>
        </p:nvSpPr>
        <p:spPr>
          <a:xfrm>
            <a:off x="5760362" y="3109577"/>
            <a:ext cx="67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ESL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CC44A-0A55-AEF6-31C2-EC6F2FFBB401}"/>
              </a:ext>
            </a:extLst>
          </p:cNvPr>
          <p:cNvSpPr txBox="1"/>
          <p:nvPr/>
        </p:nvSpPr>
        <p:spPr>
          <a:xfrm>
            <a:off x="2887121" y="4078576"/>
            <a:ext cx="67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ESR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2377A-6B5A-638B-D010-FF2B4AE1AD74}"/>
              </a:ext>
            </a:extLst>
          </p:cNvPr>
          <p:cNvSpPr txBox="1"/>
          <p:nvPr/>
        </p:nvSpPr>
        <p:spPr>
          <a:xfrm>
            <a:off x="1599957" y="3027678"/>
            <a:ext cx="671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3396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17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13270"/>
            <a:ext cx="11863950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>
                <a:latin typeface="Arial"/>
                <a:cs typeface="Arial"/>
              </a:rPr>
              <a:t>ESL of 0.22 </a:t>
            </a:r>
            <a:r>
              <a:rPr lang="en-US" err="1">
                <a:latin typeface="Arial"/>
                <a:cs typeface="Arial"/>
              </a:rPr>
              <a:t>uF</a:t>
            </a:r>
            <a:r>
              <a:rPr lang="en-US">
                <a:latin typeface="Arial"/>
                <a:cs typeface="Arial"/>
              </a:rPr>
              <a:t> MLCC with different Via positions</a:t>
            </a:r>
            <a:br>
              <a:rPr lang="en-US"/>
            </a:b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DA6D84-0C1B-29E3-A77A-209E2A9713B9}"/>
              </a:ext>
            </a:extLst>
          </p:cNvPr>
          <p:cNvGraphicFramePr>
            <a:graphicFrameLocks noGrp="1"/>
          </p:cNvGraphicFramePr>
          <p:nvPr/>
        </p:nvGraphicFramePr>
        <p:xfrm>
          <a:off x="6905261" y="971676"/>
          <a:ext cx="5048612" cy="2247900"/>
        </p:xfrm>
        <a:graphic>
          <a:graphicData uri="http://schemas.openxmlformats.org/drawingml/2006/table">
            <a:tbl>
              <a:tblPr/>
              <a:tblGrid>
                <a:gridCol w="1743437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367369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  <a:gridCol w="972606">
                  <a:extLst>
                    <a:ext uri="{9D8B030D-6E8A-4147-A177-3AD203B41FA5}">
                      <a16:colId xmlns:a16="http://schemas.microsoft.com/office/drawing/2014/main" val="146927402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 Position</a:t>
                      </a:r>
                      <a:endParaRPr lang="en-US"/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ESR 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mOhm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ESL 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 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uF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mils from Pad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38.8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65677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mils from Pad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94829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the Pad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87115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Vias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1.225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68595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C8C1F5-DA6F-6B58-AFB8-6363357A87D6}"/>
              </a:ext>
            </a:extLst>
          </p:cNvPr>
          <p:cNvSpPr txBox="1"/>
          <p:nvPr/>
        </p:nvSpPr>
        <p:spPr>
          <a:xfrm>
            <a:off x="6676403" y="3223251"/>
            <a:ext cx="276697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Vias </a:t>
            </a:r>
            <a:endParaRPr lang="en-US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20 mils from Pad</a:t>
            </a:r>
            <a:endParaRPr lang="en-US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DC491-6ECF-512B-1DC9-57BEA7FD6BB1}"/>
              </a:ext>
            </a:extLst>
          </p:cNvPr>
          <p:cNvSpPr txBox="1"/>
          <p:nvPr/>
        </p:nvSpPr>
        <p:spPr>
          <a:xfrm>
            <a:off x="6361249" y="4627470"/>
            <a:ext cx="342185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9CCA20"/>
                </a:solidFill>
                <a:latin typeface="Arial"/>
                <a:cs typeface="Arial"/>
              </a:rPr>
              <a:t>Vias</a:t>
            </a:r>
          </a:p>
          <a:p>
            <a:pPr algn="ctr"/>
            <a:r>
              <a:rPr lang="en-US" b="1">
                <a:solidFill>
                  <a:srgbClr val="9CCA20"/>
                </a:solidFill>
                <a:latin typeface="Arial"/>
                <a:cs typeface="Arial"/>
              </a:rPr>
              <a:t>5 mils from Pad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FBFA45-85F9-BE96-EEA6-9B4AC714FFCF}"/>
              </a:ext>
            </a:extLst>
          </p:cNvPr>
          <p:cNvSpPr txBox="1"/>
          <p:nvPr/>
        </p:nvSpPr>
        <p:spPr>
          <a:xfrm>
            <a:off x="9426099" y="4621464"/>
            <a:ext cx="278553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0000EF"/>
                </a:solidFill>
                <a:latin typeface="Arial"/>
                <a:cs typeface="Arial"/>
              </a:rPr>
              <a:t>Multiple </a:t>
            </a:r>
          </a:p>
          <a:p>
            <a:pPr algn="ctr"/>
            <a:r>
              <a:rPr lang="en-US" b="1">
                <a:solidFill>
                  <a:srgbClr val="0000EF"/>
                </a:solidFill>
                <a:latin typeface="Arial"/>
                <a:cs typeface="Arial"/>
              </a:rPr>
              <a:t>Vias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1679B-1D50-8F70-619D-0C19E1DFF408}"/>
              </a:ext>
            </a:extLst>
          </p:cNvPr>
          <p:cNvSpPr txBox="1"/>
          <p:nvPr/>
        </p:nvSpPr>
        <p:spPr>
          <a:xfrm>
            <a:off x="9421438" y="3259973"/>
            <a:ext cx="276697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Vias </a:t>
            </a:r>
            <a:endParaRPr lang="en-US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in the Pad</a:t>
            </a:r>
            <a:endParaRPr lang="en-US">
              <a:solidFill>
                <a:schemeClr val="accent2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B6E81-D857-312F-A1F9-F2DD3A5F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1" y="973156"/>
            <a:ext cx="6408234" cy="48015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2BBBEA-ECA8-D80A-C201-A5C8B2623DC8}"/>
              </a:ext>
            </a:extLst>
          </p:cNvPr>
          <p:cNvSpPr txBox="1"/>
          <p:nvPr/>
        </p:nvSpPr>
        <p:spPr>
          <a:xfrm>
            <a:off x="2850780" y="1046474"/>
            <a:ext cx="414427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Simulated Impedance</a:t>
            </a:r>
            <a:endParaRPr lang="en-US" sz="1800" b="1">
              <a:latin typeface="Arial"/>
              <a:cs typeface="Arial"/>
            </a:endParaRPr>
          </a:p>
          <a:p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Vias 20 mils from Pad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solidFill>
                  <a:srgbClr val="9CCA20"/>
                </a:solidFill>
                <a:latin typeface="Arial"/>
                <a:cs typeface="Arial"/>
              </a:rPr>
              <a:t>Vias 5 mils from Pad</a:t>
            </a:r>
            <a:endParaRPr lang="en-US" sz="1800" b="1">
              <a:solidFill>
                <a:srgbClr val="9CCA20"/>
              </a:solidFill>
              <a:latin typeface="Arial"/>
              <a:ea typeface="+mn-lt"/>
              <a:cs typeface="Arial"/>
            </a:endParaRPr>
          </a:p>
          <a:p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Vias in the Pad </a:t>
            </a:r>
          </a:p>
          <a:p>
            <a:r>
              <a:rPr lang="en-US" b="1">
                <a:solidFill>
                  <a:srgbClr val="0000EF"/>
                </a:solidFill>
                <a:latin typeface="Arial"/>
                <a:cs typeface="Arial"/>
              </a:rPr>
              <a:t>Multiple Vias</a:t>
            </a:r>
            <a:endParaRPr lang="en-US" sz="1800" b="1">
              <a:solidFill>
                <a:srgbClr val="0000EF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88F5B-FA6B-0650-C6A7-5CB79F335C68}"/>
              </a:ext>
            </a:extLst>
          </p:cNvPr>
          <p:cNvSpPr txBox="1"/>
          <p:nvPr/>
        </p:nvSpPr>
        <p:spPr>
          <a:xfrm>
            <a:off x="1159489" y="4167171"/>
            <a:ext cx="5513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ESL is not an intrinsic measure of the capacitor itself as it is strongly dependent on how the capacitor is mounted to the planes.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8C6D9-8F30-F120-279F-02DEC7D682FA}"/>
              </a:ext>
            </a:extLst>
          </p:cNvPr>
          <p:cNvSpPr txBox="1"/>
          <p:nvPr/>
        </p:nvSpPr>
        <p:spPr>
          <a:xfrm>
            <a:off x="1061292" y="288825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E12CF"/>
                </a:solidFill>
                <a:latin typeface="Arial"/>
              </a:rPr>
              <a:t>Measured Impedance</a:t>
            </a:r>
            <a:endParaRPr lang="en-US" b="1">
              <a:solidFill>
                <a:srgbClr val="EE12CF"/>
              </a:solidFill>
              <a:latin typeface="Arial"/>
              <a:cs typeface="Arial"/>
            </a:endParaRPr>
          </a:p>
          <a:p>
            <a:r>
              <a:rPr lang="en-US" b="1">
                <a:solidFill>
                  <a:srgbClr val="EE12CF"/>
                </a:solidFill>
                <a:latin typeface="Arial"/>
                <a:cs typeface="Arial"/>
              </a:rPr>
              <a:t>All Structures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78A6A3-B4E1-4BA9-40F9-9B51362D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694" y="3869581"/>
            <a:ext cx="2006799" cy="6433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F632B0-2F85-0198-E95E-031850CB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343" y="5234092"/>
            <a:ext cx="2006799" cy="6433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562F8F-63DE-25CF-3243-5035B412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100" y="3873054"/>
            <a:ext cx="1918220" cy="6463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0788A7-92D6-BB02-8CB6-1998A43DD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866" y="5267795"/>
            <a:ext cx="1912454" cy="617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2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53" y="1089212"/>
            <a:ext cx="11530781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Need for Low Impedance Measurement</a:t>
            </a:r>
          </a:p>
          <a:p>
            <a:r>
              <a:rPr lang="en-US" sz="2400" dirty="0">
                <a:latin typeface="Arial"/>
                <a:cs typeface="Arial"/>
              </a:rPr>
              <a:t>Two Port Measurement Method</a:t>
            </a:r>
          </a:p>
          <a:p>
            <a:r>
              <a:rPr lang="en-US" dirty="0">
                <a:ea typeface="Calibri"/>
                <a:cs typeface="Calibri"/>
              </a:rPr>
              <a:t>Lowest Impedance measured by the SDR VNA</a:t>
            </a:r>
            <a:endParaRPr lang="en-US" dirty="0"/>
          </a:p>
          <a:p>
            <a:r>
              <a:rPr lang="en-US" sz="2400" dirty="0">
                <a:latin typeface="Arial"/>
                <a:cs typeface="Arial"/>
              </a:rPr>
              <a:t>RLC Characteristics Trends of Circuit Elements</a:t>
            </a:r>
          </a:p>
          <a:p>
            <a:r>
              <a:rPr lang="en-US" sz="2400" dirty="0">
                <a:latin typeface="Arial"/>
                <a:cs typeface="Arial"/>
              </a:rPr>
              <a:t>Takeaways</a:t>
            </a:r>
          </a:p>
          <a:p>
            <a:pPr marL="0" indent="0">
              <a:buNone/>
            </a:pPr>
            <a:endParaRPr lang="en-US" sz="2400" b="1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42306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Agenda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161530"/>
            <a:ext cx="12148324" cy="4720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cs typeface="Arial"/>
              </a:rPr>
              <a:t>PDN components have target impedances in the </a:t>
            </a:r>
            <a:r>
              <a:rPr lang="en-US" sz="2000" err="1">
                <a:latin typeface="Arial"/>
                <a:cs typeface="Arial"/>
              </a:rPr>
              <a:t>mOhm</a:t>
            </a:r>
            <a:r>
              <a:rPr lang="en-US" sz="2000">
                <a:latin typeface="Arial"/>
                <a:cs typeface="Arial"/>
              </a:rPr>
              <a:t> range.</a:t>
            </a:r>
          </a:p>
          <a:p>
            <a:r>
              <a:rPr lang="en-US" sz="2000">
                <a:latin typeface="Arial"/>
                <a:cs typeface="Arial"/>
              </a:rPr>
              <a:t>Not practical to measure Z &lt; 0.1 Ohms using return loss 1-port VNA.</a:t>
            </a:r>
          </a:p>
          <a:p>
            <a:r>
              <a:rPr lang="en-US" sz="2000">
                <a:latin typeface="Arial"/>
                <a:cs typeface="Arial"/>
              </a:rPr>
              <a:t>Real world limitations of Signal to Noise ratio &amp; fixturing reproducibility.</a:t>
            </a:r>
          </a:p>
          <a:p>
            <a:r>
              <a:rPr lang="en-US" sz="2000">
                <a:latin typeface="Arial"/>
                <a:cs typeface="Arial"/>
              </a:rPr>
              <a:t>2- Port method is a </a:t>
            </a:r>
            <a:r>
              <a:rPr lang="en-US" sz="2000" b="1">
                <a:latin typeface="Arial"/>
                <a:cs typeface="Arial"/>
              </a:rPr>
              <a:t>low-cost method </a:t>
            </a:r>
            <a:r>
              <a:rPr lang="en-US" sz="2000">
                <a:latin typeface="Arial"/>
                <a:cs typeface="Arial"/>
              </a:rPr>
              <a:t>to measure impedances even &lt; 0.1 ohms.</a:t>
            </a:r>
          </a:p>
          <a:p>
            <a:pPr marL="0" indent="0">
              <a:buNone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42306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200" b="1">
                <a:latin typeface="Arial"/>
                <a:cs typeface="Arial"/>
              </a:rPr>
              <a:t>Need for Low Impedance Measurement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br>
              <a:rPr lang="en-US"/>
            </a:b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CAE03B-7BD2-173C-008E-0C48863F4FCF}"/>
              </a:ext>
            </a:extLst>
          </p:cNvPr>
          <p:cNvSpPr/>
          <p:nvPr/>
        </p:nvSpPr>
        <p:spPr>
          <a:xfrm>
            <a:off x="4374174" y="1961899"/>
            <a:ext cx="2307980" cy="9180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F6BB7-DA5D-47FC-11EB-455CE584198B}"/>
              </a:ext>
            </a:extLst>
          </p:cNvPr>
          <p:cNvSpPr txBox="1"/>
          <p:nvPr/>
        </p:nvSpPr>
        <p:spPr>
          <a:xfrm>
            <a:off x="4445976" y="2028870"/>
            <a:ext cx="20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Low  Z</a:t>
            </a:r>
          </a:p>
          <a:p>
            <a:pPr algn="ctr"/>
            <a:r>
              <a:rPr lang="en-US" sz="2000" b="1">
                <a:latin typeface="Arial"/>
                <a:cs typeface="Arial"/>
              </a:rPr>
              <a:t>Measurement</a:t>
            </a:r>
            <a:endParaRPr lang="en-US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03126-1265-E58F-D0B5-D63DFC76895C}"/>
              </a:ext>
            </a:extLst>
          </p:cNvPr>
          <p:cNvSpPr/>
          <p:nvPr/>
        </p:nvSpPr>
        <p:spPr>
          <a:xfrm>
            <a:off x="2788632" y="3022797"/>
            <a:ext cx="1474177" cy="84113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A7E8E4-172A-9529-F4D6-06F9383718F4}"/>
              </a:ext>
            </a:extLst>
          </p:cNvPr>
          <p:cNvSpPr/>
          <p:nvPr/>
        </p:nvSpPr>
        <p:spPr>
          <a:xfrm>
            <a:off x="6744555" y="896083"/>
            <a:ext cx="1474177" cy="84113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524638-8C1C-4ACC-FA8F-BD1748A61F6A}"/>
              </a:ext>
            </a:extLst>
          </p:cNvPr>
          <p:cNvSpPr/>
          <p:nvPr/>
        </p:nvSpPr>
        <p:spPr>
          <a:xfrm>
            <a:off x="6840715" y="3027133"/>
            <a:ext cx="1474177" cy="84113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5AE33E-BB12-7FFD-5F78-BC7C13004004}"/>
              </a:ext>
            </a:extLst>
          </p:cNvPr>
          <p:cNvGrpSpPr/>
          <p:nvPr/>
        </p:nvGrpSpPr>
        <p:grpSpPr>
          <a:xfrm>
            <a:off x="1222129" y="1883351"/>
            <a:ext cx="1677867" cy="841131"/>
            <a:chOff x="1213335" y="1821902"/>
            <a:chExt cx="1677867" cy="84113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D3EB62-4790-019D-3B6F-573DB49E3CB9}"/>
                </a:ext>
              </a:extLst>
            </p:cNvPr>
            <p:cNvSpPr/>
            <p:nvPr/>
          </p:nvSpPr>
          <p:spPr>
            <a:xfrm>
              <a:off x="1315181" y="1821902"/>
              <a:ext cx="1474177" cy="8411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71F94-E68A-D6A0-5A66-5C74D1B9AE79}"/>
                </a:ext>
              </a:extLst>
            </p:cNvPr>
            <p:cNvSpPr txBox="1"/>
            <p:nvPr/>
          </p:nvSpPr>
          <p:spPr>
            <a:xfrm>
              <a:off x="1213335" y="2078931"/>
              <a:ext cx="167786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Arial"/>
                  <a:cs typeface="Arial"/>
                </a:rPr>
                <a:t>Vias</a:t>
              </a:r>
              <a:endParaRPr lang="en-US" sz="20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A9C253-1962-F694-8F0D-1095D37E99E4}"/>
              </a:ext>
            </a:extLst>
          </p:cNvPr>
          <p:cNvGrpSpPr/>
          <p:nvPr/>
        </p:nvGrpSpPr>
        <p:grpSpPr>
          <a:xfrm>
            <a:off x="2686785" y="856925"/>
            <a:ext cx="1677867" cy="841131"/>
            <a:chOff x="2922710" y="920243"/>
            <a:chExt cx="1677867" cy="8411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A2B255-ED0C-9791-48A3-B08CC6C35106}"/>
                </a:ext>
              </a:extLst>
            </p:cNvPr>
            <p:cNvSpPr/>
            <p:nvPr/>
          </p:nvSpPr>
          <p:spPr>
            <a:xfrm>
              <a:off x="3033347" y="920243"/>
              <a:ext cx="1474177" cy="8411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CD4BE-5154-0E31-3188-6D10E91F2DBE}"/>
                </a:ext>
              </a:extLst>
            </p:cNvPr>
            <p:cNvSpPr txBox="1"/>
            <p:nvPr/>
          </p:nvSpPr>
          <p:spPr>
            <a:xfrm>
              <a:off x="2922710" y="996068"/>
              <a:ext cx="16778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Arial"/>
                  <a:cs typeface="Arial"/>
                </a:rPr>
                <a:t>Solder</a:t>
              </a:r>
            </a:p>
            <a:p>
              <a:pPr algn="ctr"/>
              <a:r>
                <a:rPr lang="en-US" sz="2000" b="1">
                  <a:latin typeface="Arial"/>
                  <a:cs typeface="Arial"/>
                </a:rPr>
                <a:t>Blobs</a:t>
              </a:r>
              <a:endParaRPr lang="en-US"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A2E737-AA77-18A4-4F58-070C6F673458}"/>
              </a:ext>
            </a:extLst>
          </p:cNvPr>
          <p:cNvSpPr txBox="1"/>
          <p:nvPr/>
        </p:nvSpPr>
        <p:spPr>
          <a:xfrm>
            <a:off x="6595518" y="1064582"/>
            <a:ext cx="1677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MLCC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34776E-5A43-38EC-1627-73F322590883}"/>
              </a:ext>
            </a:extLst>
          </p:cNvPr>
          <p:cNvGrpSpPr/>
          <p:nvPr/>
        </p:nvGrpSpPr>
        <p:grpSpPr>
          <a:xfrm>
            <a:off x="7991105" y="1882396"/>
            <a:ext cx="1677867" cy="841131"/>
            <a:chOff x="7715981" y="1801667"/>
            <a:chExt cx="1677867" cy="84113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1B0998-441F-BBFB-8D8C-E52E34E61951}"/>
                </a:ext>
              </a:extLst>
            </p:cNvPr>
            <p:cNvSpPr/>
            <p:nvPr/>
          </p:nvSpPr>
          <p:spPr>
            <a:xfrm>
              <a:off x="7817827" y="1801667"/>
              <a:ext cx="1474177" cy="8411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8F3A4D-E90D-3D85-62FF-3BABA737A8B4}"/>
                </a:ext>
              </a:extLst>
            </p:cNvPr>
            <p:cNvSpPr txBox="1"/>
            <p:nvPr/>
          </p:nvSpPr>
          <p:spPr>
            <a:xfrm>
              <a:off x="7715981" y="1858934"/>
              <a:ext cx="16778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latin typeface="Arial"/>
                  <a:cs typeface="Arial"/>
                </a:rPr>
                <a:t>SMT </a:t>
              </a:r>
            </a:p>
            <a:p>
              <a:pPr algn="ctr"/>
              <a:r>
                <a:rPr lang="en-US" sz="2000" b="1">
                  <a:latin typeface="Arial"/>
                  <a:cs typeface="Arial"/>
                </a:rPr>
                <a:t>Resistors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3440AE-3698-EC2E-A17A-AA7ED86C0A1E}"/>
              </a:ext>
            </a:extLst>
          </p:cNvPr>
          <p:cNvSpPr txBox="1"/>
          <p:nvPr/>
        </p:nvSpPr>
        <p:spPr>
          <a:xfrm>
            <a:off x="2686786" y="3242951"/>
            <a:ext cx="1677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PDN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A2856-0964-3F93-3F26-B86A70FAF869}"/>
              </a:ext>
            </a:extLst>
          </p:cNvPr>
          <p:cNvSpPr txBox="1"/>
          <p:nvPr/>
        </p:nvSpPr>
        <p:spPr>
          <a:xfrm>
            <a:off x="6682154" y="3282210"/>
            <a:ext cx="1677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VRM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B4E80-9A8B-571E-E62D-BD9763182DAA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899996" y="2340435"/>
            <a:ext cx="1371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3D61CF-1832-58DC-675C-FA01536144AE}"/>
              </a:ext>
            </a:extLst>
          </p:cNvPr>
          <p:cNvCxnSpPr>
            <a:cxnSpLocks/>
          </p:cNvCxnSpPr>
          <p:nvPr/>
        </p:nvCxnSpPr>
        <p:spPr>
          <a:xfrm flipH="1">
            <a:off x="3914772" y="2753863"/>
            <a:ext cx="619497" cy="26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CFA691-4F3A-8219-A0A8-DCA3CC7EB2BB}"/>
              </a:ext>
            </a:extLst>
          </p:cNvPr>
          <p:cNvCxnSpPr>
            <a:cxnSpLocks/>
          </p:cNvCxnSpPr>
          <p:nvPr/>
        </p:nvCxnSpPr>
        <p:spPr>
          <a:xfrm flipH="1" flipV="1">
            <a:off x="3914772" y="1733036"/>
            <a:ext cx="619497" cy="3178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562CA5-B1E0-9323-06EB-8CF54C99A99B}"/>
              </a:ext>
            </a:extLst>
          </p:cNvPr>
          <p:cNvCxnSpPr>
            <a:cxnSpLocks/>
          </p:cNvCxnSpPr>
          <p:nvPr/>
        </p:nvCxnSpPr>
        <p:spPr>
          <a:xfrm flipV="1">
            <a:off x="6294088" y="1632349"/>
            <a:ext cx="635882" cy="33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FE501C-1A64-3BB3-89BC-5ED9F69ACEE7}"/>
              </a:ext>
            </a:extLst>
          </p:cNvPr>
          <p:cNvCxnSpPr>
            <a:cxnSpLocks/>
          </p:cNvCxnSpPr>
          <p:nvPr/>
        </p:nvCxnSpPr>
        <p:spPr>
          <a:xfrm>
            <a:off x="6713354" y="2293606"/>
            <a:ext cx="13429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F6E693-BDBC-7053-2335-57EEBFDA7DFE}"/>
              </a:ext>
            </a:extLst>
          </p:cNvPr>
          <p:cNvCxnSpPr>
            <a:cxnSpLocks/>
          </p:cNvCxnSpPr>
          <p:nvPr/>
        </p:nvCxnSpPr>
        <p:spPr>
          <a:xfrm>
            <a:off x="6378180" y="2839495"/>
            <a:ext cx="627322" cy="321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2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27250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4 – Point Kelvin Method for Low Z Measurement</a:t>
            </a:r>
            <a:br>
              <a:rPr lang="en-US"/>
            </a:b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582012-3613-FAB2-9C25-8C98024CA53D}"/>
              </a:ext>
            </a:extLst>
          </p:cNvPr>
          <p:cNvSpPr/>
          <p:nvPr/>
        </p:nvSpPr>
        <p:spPr>
          <a:xfrm>
            <a:off x="2833966" y="2915791"/>
            <a:ext cx="345774" cy="187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083016-04D9-7F0D-9F1A-192C1BB9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6" y="1089212"/>
            <a:ext cx="5873134" cy="4048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EACA-3CE3-5619-82B7-13300AC9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87" y="5210939"/>
            <a:ext cx="6094998" cy="1196788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Measurement Set up for Calculating the Resistance.</a:t>
            </a:r>
            <a:endParaRPr lang="en-US" sz="1800" i="0" u="none" strike="noStrike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14AD4D-EB8F-025C-B79B-D0E4D669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70414"/>
              </p:ext>
            </p:extLst>
          </p:nvPr>
        </p:nvGraphicFramePr>
        <p:xfrm>
          <a:off x="6506969" y="1089212"/>
          <a:ext cx="4884931" cy="2438400"/>
        </p:xfrm>
        <a:graphic>
          <a:graphicData uri="http://schemas.openxmlformats.org/drawingml/2006/table">
            <a:tbl>
              <a:tblPr/>
              <a:tblGrid>
                <a:gridCol w="2465581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Rated Resistors 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Measured Resistance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(Uncertainty </a:t>
                      </a:r>
                      <a:r>
                        <a:rPr lang="en-US" sz="18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 0.002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10.006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33267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38482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C36C7B-C74E-6EC6-A05D-0E0F563281F5}"/>
              </a:ext>
            </a:extLst>
          </p:cNvPr>
          <p:cNvSpPr txBox="1">
            <a:spLocks/>
          </p:cNvSpPr>
          <p:nvPr/>
        </p:nvSpPr>
        <p:spPr>
          <a:xfrm>
            <a:off x="6506969" y="3535510"/>
            <a:ext cx="4884930" cy="226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Measured resistors are within 1% tolerance of the rated values.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Next, we will correlate the measured &amp; simulated impedance.</a:t>
            </a:r>
            <a:endParaRPr 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125650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Low Impedance Measurement – 1 &amp; 2 Port Method </a:t>
            </a:r>
            <a:br>
              <a:rPr lang="en-US"/>
            </a:br>
            <a:endParaRPr lang="en-US"/>
          </a:p>
        </p:txBody>
      </p:sp>
      <p:pic>
        <p:nvPicPr>
          <p:cNvPr id="2050" name="Picture 2" descr="awards">
            <a:extLst>
              <a:ext uri="{FF2B5EF4-FFF2-40B4-BE49-F238E27FC236}">
                <a16:creationId xmlns:a16="http://schemas.microsoft.com/office/drawing/2014/main" id="{3B34485C-ED55-9CED-39F1-652A7D21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593" y="1287703"/>
            <a:ext cx="2159492" cy="19112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971C2-8C58-BE10-9196-52E2A439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57" y="3522411"/>
            <a:ext cx="4231843" cy="16080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3B90257-44CC-06D6-EAB3-5E69F831D3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8801" y="2696468"/>
            <a:ext cx="1150197" cy="489285"/>
          </a:xfrm>
          <a:prstGeom prst="curved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D804F0C-952D-FE73-D052-81BD778A29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71201" y="2725529"/>
            <a:ext cx="1150197" cy="431162"/>
          </a:xfrm>
          <a:prstGeom prst="curved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9431D1-F941-ECB4-F1EB-964A1FCD07F4}"/>
              </a:ext>
            </a:extLst>
          </p:cNvPr>
          <p:cNvSpPr txBox="1"/>
          <p:nvPr/>
        </p:nvSpPr>
        <p:spPr>
          <a:xfrm>
            <a:off x="6537530" y="827122"/>
            <a:ext cx="463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2- Port Method (Z &lt; 0.1 ohms)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282D8-DD81-F12C-89D7-878B03A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787" y="5176616"/>
            <a:ext cx="1470787" cy="685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BC582D-87D6-6BF4-D4B9-E29025D76742}"/>
              </a:ext>
            </a:extLst>
          </p:cNvPr>
          <p:cNvSpPr txBox="1"/>
          <p:nvPr/>
        </p:nvSpPr>
        <p:spPr>
          <a:xfrm>
            <a:off x="324466" y="826038"/>
            <a:ext cx="463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1- Port Method (Z &gt; 0.1 ohms) </a:t>
            </a:r>
          </a:p>
        </p:txBody>
      </p:sp>
      <p:pic>
        <p:nvPicPr>
          <p:cNvPr id="6" name="Picture 2" descr="awards">
            <a:extLst>
              <a:ext uri="{FF2B5EF4-FFF2-40B4-BE49-F238E27FC236}">
                <a16:creationId xmlns:a16="http://schemas.microsoft.com/office/drawing/2014/main" id="{D231C065-06E4-E56C-64B2-FC07A631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27" y="1352245"/>
            <a:ext cx="2217908" cy="18467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15F9D5-1637-224A-BB13-4B46CBAD7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74" y="3516209"/>
            <a:ext cx="3495833" cy="1614300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323E62B-E7B7-AD32-00F6-7762FE8932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2498" y="3063486"/>
            <a:ext cx="1649604" cy="332745"/>
          </a:xfrm>
          <a:prstGeom prst="curvedConnector3">
            <a:avLst>
              <a:gd name="adj1" fmla="val 4630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EF6E03B-C8A9-EA94-196D-3976F54C5D87}"/>
              </a:ext>
            </a:extLst>
          </p:cNvPr>
          <p:cNvSpPr/>
          <p:nvPr/>
        </p:nvSpPr>
        <p:spPr>
          <a:xfrm>
            <a:off x="2895591" y="3438807"/>
            <a:ext cx="345774" cy="154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94DB09B-8ECC-BDDD-A5CC-968642AA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089" y="5205778"/>
            <a:ext cx="1992698" cy="7290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E686762-CBC8-8063-A8F9-19D707B2F1D5}"/>
              </a:ext>
            </a:extLst>
          </p:cNvPr>
          <p:cNvSpPr/>
          <p:nvPr/>
        </p:nvSpPr>
        <p:spPr>
          <a:xfrm>
            <a:off x="3394800" y="3357071"/>
            <a:ext cx="678514" cy="21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6588B0-0A25-7EC1-476C-F51A9226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42" y="948102"/>
            <a:ext cx="5859857" cy="38332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846188"/>
            <a:ext cx="5504834" cy="1196788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Open, short &amp; 50-ohm load plotted on a Smith Chart.​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SDR VNA is calibrated.</a:t>
            </a:r>
            <a:endParaRPr lang="en-US" sz="1800" i="0" u="none" strike="noStrike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24466" y="236601"/>
            <a:ext cx="11867533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/>
              <a:t>SDR VNA Calibration – Open, Short, Load &amp; Through </a:t>
            </a:r>
            <a:br>
              <a:rPr lang="en-US"/>
            </a:br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2535C89-C4E3-E6A2-698A-ECD3544B84A7}"/>
              </a:ext>
            </a:extLst>
          </p:cNvPr>
          <p:cNvSpPr txBox="1"/>
          <p:nvPr/>
        </p:nvSpPr>
        <p:spPr>
          <a:xfrm>
            <a:off x="5829300" y="4846188"/>
            <a:ext cx="6368832" cy="24211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Thru - Insertion Loss is 0dB (100% Transmission)</a:t>
            </a:r>
          </a:p>
          <a:p>
            <a:pPr marL="457200" indent="-457200"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Noise Floor is the lowest impedance measured by the SDR VNA.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4902A-B223-8BE1-C3C4-387217020FD7}"/>
              </a:ext>
            </a:extLst>
          </p:cNvPr>
          <p:cNvSpPr txBox="1"/>
          <p:nvPr/>
        </p:nvSpPr>
        <p:spPr>
          <a:xfrm>
            <a:off x="6924675" y="217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– S21 (Noise Floor)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CEE23-8ADC-7EA1-BA29-36D1E7803BD8}"/>
              </a:ext>
            </a:extLst>
          </p:cNvPr>
          <p:cNvSpPr txBox="1"/>
          <p:nvPr/>
        </p:nvSpPr>
        <p:spPr>
          <a:xfrm>
            <a:off x="6924675" y="1877889"/>
            <a:ext cx="651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E12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– S21 (Insertion Loss) </a:t>
            </a:r>
            <a:endParaRPr lang="en-US" dirty="0">
              <a:solidFill>
                <a:srgbClr val="EE12C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8A45C-015F-F945-8234-B9CB922BD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3"/>
          <a:stretch/>
        </p:blipFill>
        <p:spPr>
          <a:xfrm>
            <a:off x="414893" y="948102"/>
            <a:ext cx="5552522" cy="3820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6BCFD-81B2-8348-8055-07755FAEE0A8}"/>
              </a:ext>
            </a:extLst>
          </p:cNvPr>
          <p:cNvSpPr txBox="1"/>
          <p:nvPr/>
        </p:nvSpPr>
        <p:spPr>
          <a:xfrm>
            <a:off x="3304113" y="986094"/>
            <a:ext cx="2530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Open</a:t>
            </a:r>
          </a:p>
          <a:p>
            <a:pPr algn="r"/>
            <a:r>
              <a:rPr lang="en-US" b="1" dirty="0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</a:p>
          <a:p>
            <a:pPr algn="r"/>
            <a:r>
              <a:rPr lang="en-US" b="1" dirty="0">
                <a:solidFill>
                  <a:srgbClr val="EE12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Ohm Load</a:t>
            </a:r>
          </a:p>
        </p:txBody>
      </p:sp>
    </p:spTree>
    <p:extLst>
      <p:ext uri="{BB962C8B-B14F-4D97-AF65-F5344CB8AC3E}">
        <p14:creationId xmlns:p14="http://schemas.microsoft.com/office/powerpoint/2010/main" val="166283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7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36754" y="9138"/>
            <a:ext cx="11855246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5300"/>
              <a:t>Correlation in Measured &amp; Simulated Resistor Impedance</a:t>
            </a:r>
            <a:br>
              <a:rPr lang="en-US"/>
            </a:br>
            <a:endParaRPr lang="en-US"/>
          </a:p>
        </p:txBody>
      </p:sp>
      <p:pic>
        <p:nvPicPr>
          <p:cNvPr id="8" name="Picture 7" descr="A small box with wires connected to it&#10;&#10;Description automatically generated">
            <a:extLst>
              <a:ext uri="{FF2B5EF4-FFF2-40B4-BE49-F238E27FC236}">
                <a16:creationId xmlns:a16="http://schemas.microsoft.com/office/drawing/2014/main" id="{60D589E8-3F83-B39F-527C-69E2ED98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b="2818"/>
          <a:stretch/>
        </p:blipFill>
        <p:spPr>
          <a:xfrm>
            <a:off x="336753" y="966101"/>
            <a:ext cx="3947380" cy="48432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2635E07F-12EA-8D20-B886-9F9D8544EE82}"/>
              </a:ext>
            </a:extLst>
          </p:cNvPr>
          <p:cNvSpPr txBox="1"/>
          <p:nvPr/>
        </p:nvSpPr>
        <p:spPr>
          <a:xfrm>
            <a:off x="9446927" y="954866"/>
            <a:ext cx="2351889" cy="22801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Arial"/>
                <a:cs typeface="Arial"/>
              </a:rPr>
              <a:t>1 Ohm Resistor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Arial"/>
                <a:cs typeface="Arial"/>
              </a:rPr>
              <a:t>Breakout Board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>
              <a:cs typeface="Calibri"/>
            </a:endParaRPr>
          </a:p>
          <a:p>
            <a:endParaRPr lang="en-US" sz="2600">
              <a:cs typeface="Calibri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AFF15F6-11B7-4E77-B9D7-C7539049627C}"/>
              </a:ext>
            </a:extLst>
          </p:cNvPr>
          <p:cNvSpPr txBox="1"/>
          <p:nvPr/>
        </p:nvSpPr>
        <p:spPr>
          <a:xfrm>
            <a:off x="9446926" y="2732758"/>
            <a:ext cx="2526983" cy="21133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Plotting Measured Impedance in ADS</a:t>
            </a:r>
          </a:p>
          <a:p>
            <a:pPr>
              <a:spcBef>
                <a:spcPts val="1000"/>
              </a:spcBef>
              <a:spcAft>
                <a:spcPts val="300"/>
              </a:spcAft>
            </a:pPr>
            <a:endParaRPr lang="en-US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cs typeface="Calibri"/>
            </a:endParaRPr>
          </a:p>
          <a:p>
            <a:endParaRPr lang="en-US" sz="2600" dirty="0">
              <a:cs typeface="Calibri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981FF600-0BE7-FD63-A3AF-F6A8AB6F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871" y="2660062"/>
            <a:ext cx="4955000" cy="31492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FF75C2-CF90-954F-B145-ED27FAFA0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870" y="966101"/>
            <a:ext cx="4954999" cy="15361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44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E4DE73-6A51-D410-ED7C-494CD001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19" y="916032"/>
            <a:ext cx="6421741" cy="45282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8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569D6386-6946-D3BC-C5FC-169F51127491}"/>
              </a:ext>
            </a:extLst>
          </p:cNvPr>
          <p:cNvSpPr txBox="1">
            <a:spLocks/>
          </p:cNvSpPr>
          <p:nvPr/>
        </p:nvSpPr>
        <p:spPr>
          <a:xfrm>
            <a:off x="338539" y="-60367"/>
            <a:ext cx="11717994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7200"/>
              <a:t>Measured &amp; Simulated 1 Ohm Resistor Impedance</a:t>
            </a:r>
            <a:br>
              <a:rPr lang="en-US"/>
            </a:br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D14144C-083A-CE52-D34B-76D435393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76" y="1379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AC8DFA71-7329-AE7C-FAAB-69D3F543246C}"/>
              </a:ext>
            </a:extLst>
          </p:cNvPr>
          <p:cNvSpPr txBox="1"/>
          <p:nvPr/>
        </p:nvSpPr>
        <p:spPr>
          <a:xfrm>
            <a:off x="6986711" y="3641498"/>
            <a:ext cx="4794289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simple RL model is an excellent model for the impedance behavior of this real resistor from low to high frequency.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B424D-F383-E5EB-B6B5-C4F84955D821}"/>
              </a:ext>
            </a:extLst>
          </p:cNvPr>
          <p:cNvSpPr txBox="1"/>
          <p:nvPr/>
        </p:nvSpPr>
        <p:spPr>
          <a:xfrm>
            <a:off x="7027114" y="4720399"/>
            <a:ext cx="47134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Measured &amp; Simulated Impedance correlate accurately.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617BB-50AF-E082-947A-CED09842AFF3}"/>
              </a:ext>
            </a:extLst>
          </p:cNvPr>
          <p:cNvSpPr txBox="1"/>
          <p:nvPr/>
        </p:nvSpPr>
        <p:spPr>
          <a:xfrm>
            <a:off x="1527712" y="106441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Impedance - 1 Ohm Resistor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AA61A-9CDE-6727-6BF2-D98EB1DE71DE}"/>
              </a:ext>
            </a:extLst>
          </p:cNvPr>
          <p:cNvSpPr txBox="1"/>
          <p:nvPr/>
        </p:nvSpPr>
        <p:spPr>
          <a:xfrm>
            <a:off x="1476476" y="136497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Impedance - 1 Ohm Resistor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754F5-0004-B52B-EBA4-C97E0E3AAD53}"/>
              </a:ext>
            </a:extLst>
          </p:cNvPr>
          <p:cNvSpPr txBox="1"/>
          <p:nvPr/>
        </p:nvSpPr>
        <p:spPr>
          <a:xfrm>
            <a:off x="-718916" y="5237263"/>
            <a:ext cx="397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alibri"/>
              </a:rPr>
              <a:t>R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CFB61-B680-1708-75EE-432B5037F477}"/>
              </a:ext>
            </a:extLst>
          </p:cNvPr>
          <p:cNvSpPr txBox="1"/>
          <p:nvPr/>
        </p:nvSpPr>
        <p:spPr>
          <a:xfrm>
            <a:off x="-879783" y="4349384"/>
            <a:ext cx="55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alibri"/>
              </a:rPr>
              <a:t>ESL</a:t>
            </a:r>
            <a:endParaRPr lang="en-US" sz="20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31A0D67-3842-B037-7606-360FDFC3A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17196"/>
              </p:ext>
            </p:extLst>
          </p:nvPr>
        </p:nvGraphicFramePr>
        <p:xfrm>
          <a:off x="1640204" y="3014118"/>
          <a:ext cx="4713481" cy="1181100"/>
        </p:xfrm>
        <a:graphic>
          <a:graphicData uri="http://schemas.openxmlformats.org/drawingml/2006/table">
            <a:tbl>
              <a:tblPr/>
              <a:tblGrid>
                <a:gridCol w="2029445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350536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Rated Resistor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Modeled R </a:t>
                      </a:r>
                    </a:p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Modeled ESL (in </a:t>
                      </a:r>
                      <a:r>
                        <a:rPr lang="en-US" sz="20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  <a:endParaRPr lang="en-US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2325366-12C3-6A9C-B252-3B7D9A74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19" y="916031"/>
            <a:ext cx="4680710" cy="2708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9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DC5B-9F11-7C75-2983-A4A30D3F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DC47692-9F24-1F95-8642-CDFFFB86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8" y="1246860"/>
            <a:ext cx="6119390" cy="4244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C9771-B681-281A-D889-E7A88AA0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D0B4DCFB-E3F3-0EB6-E5B4-526F6E4E9082}"/>
              </a:ext>
            </a:extLst>
          </p:cNvPr>
          <p:cNvSpPr txBox="1">
            <a:spLocks/>
          </p:cNvSpPr>
          <p:nvPr/>
        </p:nvSpPr>
        <p:spPr>
          <a:xfrm>
            <a:off x="324466" y="225922"/>
            <a:ext cx="10982649" cy="963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Arial"/>
              <a:buNone/>
            </a:pPr>
            <a:r>
              <a:rPr lang="en-US" sz="3700" dirty="0"/>
              <a:t>R &amp; L Characteristics of SMT Resistors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E6EFDD9-E267-515C-12EA-99E4C3053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848459"/>
              </p:ext>
            </p:extLst>
          </p:nvPr>
        </p:nvGraphicFramePr>
        <p:xfrm>
          <a:off x="6886314" y="3091641"/>
          <a:ext cx="4524693" cy="2560320"/>
        </p:xfrm>
        <a:graphic>
          <a:graphicData uri="http://schemas.openxmlformats.org/drawingml/2006/table">
            <a:tbl>
              <a:tblPr/>
              <a:tblGrid>
                <a:gridCol w="2086293">
                  <a:extLst>
                    <a:ext uri="{9D8B030D-6E8A-4147-A177-3AD203B41FA5}">
                      <a16:colId xmlns:a16="http://schemas.microsoft.com/office/drawing/2014/main" val="3176581696"/>
                    </a:ext>
                  </a:extLst>
                </a:gridCol>
                <a:gridCol w="1210005">
                  <a:extLst>
                    <a:ext uri="{9D8B030D-6E8A-4147-A177-3AD203B41FA5}">
                      <a16:colId xmlns:a16="http://schemas.microsoft.com/office/drawing/2014/main" val="587369338"/>
                    </a:ext>
                  </a:extLst>
                </a:gridCol>
                <a:gridCol w="1228395">
                  <a:extLst>
                    <a:ext uri="{9D8B030D-6E8A-4147-A177-3AD203B41FA5}">
                      <a16:colId xmlns:a16="http://schemas.microsoft.com/office/drawing/2014/main" val="1919053034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Rated Resistors 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ModeledR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(in Ohm)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ModeledESL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ase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nH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407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​0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901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25698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18266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Zero 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​Ohm Jumper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0.011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5178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98887F89-BC4D-878F-3D54-0DF2073C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222" y="10893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C003C-5D34-CE82-F840-FD64A146E54D}"/>
              </a:ext>
            </a:extLst>
          </p:cNvPr>
          <p:cNvSpPr txBox="1"/>
          <p:nvPr/>
        </p:nvSpPr>
        <p:spPr>
          <a:xfrm>
            <a:off x="7070439" y="880568"/>
            <a:ext cx="157486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10 Ohm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DDF6F-7401-F38E-2629-86B2BD2AD4E7}"/>
              </a:ext>
            </a:extLst>
          </p:cNvPr>
          <p:cNvSpPr txBox="1"/>
          <p:nvPr/>
        </p:nvSpPr>
        <p:spPr>
          <a:xfrm>
            <a:off x="7070439" y="2015383"/>
            <a:ext cx="157486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1 Ohm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C82D6-8C44-A9D1-50CB-8DBA75F78C60}"/>
              </a:ext>
            </a:extLst>
          </p:cNvPr>
          <p:cNvSpPr txBox="1"/>
          <p:nvPr/>
        </p:nvSpPr>
        <p:spPr>
          <a:xfrm>
            <a:off x="9554721" y="854990"/>
            <a:ext cx="157486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latin typeface="Arial"/>
                <a:ea typeface="Calibri"/>
                <a:cs typeface="Arial"/>
              </a:rPr>
              <a:t>0.5 Ohm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04890-E176-2EB3-72E6-663067F343C8}"/>
              </a:ext>
            </a:extLst>
          </p:cNvPr>
          <p:cNvSpPr txBox="1"/>
          <p:nvPr/>
        </p:nvSpPr>
        <p:spPr>
          <a:xfrm>
            <a:off x="9259117" y="2007874"/>
            <a:ext cx="204799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Zero Ohm </a:t>
            </a:r>
            <a:endParaRPr lang="en-US" sz="2000" b="1" dirty="0">
              <a:ea typeface="Calibri"/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922B54E-E5EA-90C5-4B6E-18B10DDB51C4}"/>
              </a:ext>
            </a:extLst>
          </p:cNvPr>
          <p:cNvSpPr txBox="1"/>
          <p:nvPr/>
        </p:nvSpPr>
        <p:spPr>
          <a:xfrm>
            <a:off x="419012" y="5505349"/>
            <a:ext cx="5772724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 ESL values due to identical footprint.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Zero Ohm Jumper has the lowest resistance.</a:t>
            </a:r>
          </a:p>
          <a:p>
            <a:endParaRPr lang="en-US" sz="26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CD962-85E0-A38A-39FF-EEB2BD86E9E4}"/>
              </a:ext>
            </a:extLst>
          </p:cNvPr>
          <p:cNvSpPr txBox="1"/>
          <p:nvPr/>
        </p:nvSpPr>
        <p:spPr>
          <a:xfrm>
            <a:off x="1453714" y="413298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E12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</a:t>
            </a:r>
            <a:r>
              <a:rPr lang="en-US" b="1" dirty="0">
                <a:solidFill>
                  <a:srgbClr val="EE12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</a:t>
            </a:r>
            <a:r>
              <a:rPr lang="en-US" sz="1800" b="1" dirty="0">
                <a:solidFill>
                  <a:srgbClr val="EE12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resistors </a:t>
            </a:r>
            <a:endParaRPr lang="en-US" dirty="0">
              <a:solidFill>
                <a:srgbClr val="EE12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F1C6E-91B6-6F8A-1112-4CB185AEF693}"/>
              </a:ext>
            </a:extLst>
          </p:cNvPr>
          <p:cNvSpPr txBox="1"/>
          <p:nvPr/>
        </p:nvSpPr>
        <p:spPr>
          <a:xfrm>
            <a:off x="1453714" y="3831537"/>
            <a:ext cx="324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r>
              <a:rPr lang="en-US" sz="1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 &amp;</a:t>
            </a:r>
            <a:r>
              <a:rPr lang="en-US" sz="1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4608F-6A0C-A58F-075E-0F4E6163DE41}"/>
              </a:ext>
            </a:extLst>
          </p:cNvPr>
          <p:cNvSpPr txBox="1"/>
          <p:nvPr/>
        </p:nvSpPr>
        <p:spPr>
          <a:xfrm>
            <a:off x="1390222" y="1926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10 Ohm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CA1DC-55E7-AF9F-6774-963EDF75B0B1}"/>
              </a:ext>
            </a:extLst>
          </p:cNvPr>
          <p:cNvSpPr txBox="1"/>
          <p:nvPr/>
        </p:nvSpPr>
        <p:spPr>
          <a:xfrm>
            <a:off x="1388758" y="236299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1800" b="1" dirty="0">
                <a:solidFill>
                  <a:srgbClr val="0000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Ohm </a:t>
            </a:r>
            <a:endParaRPr lang="en-US" dirty="0">
              <a:solidFill>
                <a:srgbClr val="0000E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9F0E07-04D3-E8C2-7975-8D63068AAE24}"/>
              </a:ext>
            </a:extLst>
          </p:cNvPr>
          <p:cNvSpPr txBox="1"/>
          <p:nvPr/>
        </p:nvSpPr>
        <p:spPr>
          <a:xfrm>
            <a:off x="1388758" y="284493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 Ohm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B9DFEC-3972-2C06-BAD4-BD86024B6E18}"/>
              </a:ext>
            </a:extLst>
          </p:cNvPr>
          <p:cNvSpPr txBox="1"/>
          <p:nvPr/>
        </p:nvSpPr>
        <p:spPr>
          <a:xfrm>
            <a:off x="1388758" y="325804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 Ohm Jumper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green and white rectangular object with metal and metal bolts&#10;&#10;Description automatically generated with medium confidence">
            <a:extLst>
              <a:ext uri="{FF2B5EF4-FFF2-40B4-BE49-F238E27FC236}">
                <a16:creationId xmlns:a16="http://schemas.microsoft.com/office/drawing/2014/main" id="{F6339FA5-101E-515B-1E29-ECF1A37DB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7120" r="10278"/>
          <a:stretch/>
        </p:blipFill>
        <p:spPr>
          <a:xfrm>
            <a:off x="6886314" y="1257108"/>
            <a:ext cx="2065895" cy="6116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0AFB39-448B-3418-7D53-29579838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313" y="2406821"/>
            <a:ext cx="2065895" cy="5894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53788F-3782-EE1C-7784-68349E1F4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445" y="1260655"/>
            <a:ext cx="2017410" cy="6471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5550C4F-810B-6452-4764-02BB0DF7E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117" y="2415493"/>
            <a:ext cx="2091738" cy="5760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70898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5983D9B6E96341BD4F0CCB0AFFF412" ma:contentTypeVersion="4" ma:contentTypeDescription="Create a new document." ma:contentTypeScope="" ma:versionID="e36bb1ab37be2b204f8a6a6775d5a531">
  <xsd:schema xmlns:xsd="http://www.w3.org/2001/XMLSchema" xmlns:xs="http://www.w3.org/2001/XMLSchema" xmlns:p="http://schemas.microsoft.com/office/2006/metadata/properties" xmlns:ns3="d80f8855-586d-44a0-9a9a-70a222945b65" targetNamespace="http://schemas.microsoft.com/office/2006/metadata/properties" ma:root="true" ma:fieldsID="c49269e45931d42c684268136ef19e6e" ns3:_="">
    <xsd:import namespace="d80f8855-586d-44a0-9a9a-70a222945b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f8855-586d-44a0-9a9a-70a222945b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A355AE-A1F0-40A5-82F1-CF9A1781A2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04D9CA-7F51-490C-8D81-191EC840EB44}">
  <ds:schemaRefs>
    <ds:schemaRef ds:uri="d80f8855-586d-44a0-9a9a-70a222945b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09CD0F-4D16-47E2-8CE2-274AA81CC66B}">
  <ds:schemaRefs>
    <ds:schemaRef ds:uri="d80f8855-586d-44a0-9a9a-70a222945b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1081</Words>
  <Application>Microsoft Office PowerPoint</Application>
  <PresentationFormat>Widescreen</PresentationFormat>
  <Paragraphs>306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Arial Narrow</vt:lpstr>
      <vt:lpstr>Calibri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Times New Roman</vt:lpstr>
      <vt:lpstr>Wingdings</vt:lpstr>
      <vt:lpstr>Custom Design</vt:lpstr>
      <vt:lpstr>2017 Keysight Macro LIGHT</vt:lpstr>
      <vt:lpstr>1_Custom Design</vt:lpstr>
      <vt:lpstr>Low Impedance Measurement  Using Low Cost SDR VNA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Saish Sawant</dc:creator>
  <cp:lastModifiedBy>Shrinithi Venkatesan</cp:lastModifiedBy>
  <cp:revision>36</cp:revision>
  <cp:lastPrinted>2022-09-27T02:40:41Z</cp:lastPrinted>
  <dcterms:created xsi:type="dcterms:W3CDTF">2022-02-14T13:42:11Z</dcterms:created>
  <dcterms:modified xsi:type="dcterms:W3CDTF">2024-02-13T20:52:06Z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0x010100F35983D9B6E96341BD4F0CCB0AFFF412</vt:lpwstr>
  </property>
</Properties>
</file>